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4" r:id="rId3"/>
    <p:sldId id="315" r:id="rId4"/>
    <p:sldId id="320" r:id="rId5"/>
    <p:sldId id="293" r:id="rId6"/>
    <p:sldId id="330" r:id="rId7"/>
    <p:sldId id="296" r:id="rId8"/>
    <p:sldId id="260" r:id="rId9"/>
    <p:sldId id="326" r:id="rId10"/>
    <p:sldId id="327" r:id="rId11"/>
    <p:sldId id="328" r:id="rId12"/>
    <p:sldId id="324" r:id="rId13"/>
    <p:sldId id="325" r:id="rId14"/>
    <p:sldId id="329" r:id="rId15"/>
    <p:sldId id="331" r:id="rId16"/>
    <p:sldId id="332" r:id="rId17"/>
    <p:sldId id="333" r:id="rId18"/>
    <p:sldId id="334" r:id="rId19"/>
    <p:sldId id="335" r:id="rId20"/>
    <p:sldId id="336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FF"/>
    <a:srgbClr val="34164A"/>
    <a:srgbClr val="372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0070C0"/>
                </a:solidFill>
              </a:rPr>
              <a:t>Changes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en-US" b="1" dirty="0">
                <a:solidFill>
                  <a:srgbClr val="0070C0"/>
                </a:solidFill>
              </a:rPr>
              <a:t>Gross. Development</a:t>
            </a:r>
            <a:r>
              <a:rPr lang="ru-RU" b="1" baseline="0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32753125810089639"/>
          <c:y val="2.37405512917413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8059579109026758E-2"/>
          <c:y val="0.12662286633640074"/>
          <c:w val="0.94573714689657362"/>
          <c:h val="0.77787879108875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</c:v>
                </c:pt>
                <c:pt idx="1">
                  <c:v>16</c:v>
                </c:pt>
                <c:pt idx="2">
                  <c:v>30</c:v>
                </c:pt>
                <c:pt idx="3">
                  <c:v>31</c:v>
                </c:pt>
                <c:pt idx="4">
                  <c:v>32</c:v>
                </c:pt>
                <c:pt idx="5">
                  <c:v>35</c:v>
                </c:pt>
                <c:pt idx="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7-4E9F-BFBE-085D0DD600E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доноров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17-4E9F-BFBE-085D0DD600E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стран-участниц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17-4E9F-BFBE-085D0DD60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977856"/>
        <c:axId val="188640640"/>
      </c:barChart>
      <c:catAx>
        <c:axId val="16397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640640"/>
        <c:crosses val="autoZero"/>
        <c:auto val="1"/>
        <c:lblAlgn val="ctr"/>
        <c:lblOffset val="100"/>
        <c:noMultiLvlLbl val="0"/>
      </c:catAx>
      <c:valAx>
        <c:axId val="1886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97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37131017620854"/>
          <c:y val="0.94074375013890255"/>
          <c:w val="0.73118320198123321"/>
          <c:h val="5.39805717962666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0.03568</cdr:x>
      <cdr:y>0.49356</cdr:y>
    </cdr:from>
    <cdr:to>
      <cdr:x>0.17344</cdr:x>
      <cdr:y>0.68799</cdr:y>
    </cdr:to>
    <cdr:pic>
      <cdr:nvPicPr>
        <cdr:cNvPr id="2" name="Рисунок 1" descr="1 Leadership.JPG">
          <a:extLst xmlns:a="http://schemas.openxmlformats.org/drawingml/2006/main">
            <a:ext uri="{FF2B5EF4-FFF2-40B4-BE49-F238E27FC236}">
              <a16:creationId xmlns:a16="http://schemas.microsoft.com/office/drawing/2014/main" id="{8350C0A8-8FFC-4546-B18C-EFA2D11C6BA3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98376" y="2376264"/>
          <a:ext cx="1152128" cy="9361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0.17344</cdr:x>
      <cdr:y>0.41878</cdr:y>
    </cdr:from>
    <cdr:to>
      <cdr:x>0.32842</cdr:x>
      <cdr:y>0.62817</cdr:y>
    </cdr:to>
    <cdr:pic>
      <cdr:nvPicPr>
        <cdr:cNvPr id="3" name="Picture 4" descr="IMG_5036">
          <a:extLst xmlns:a="http://schemas.openxmlformats.org/drawingml/2006/main">
            <a:ext uri="{FF2B5EF4-FFF2-40B4-BE49-F238E27FC236}">
              <a16:creationId xmlns:a16="http://schemas.microsoft.com/office/drawing/2014/main" id="{9BF14D21-16B7-4A81-96AF-FD1BDBCBAA51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450504" y="2016224"/>
          <a:ext cx="1296144" cy="10081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0.71587</cdr:x>
      <cdr:y>0.05982</cdr:y>
    </cdr:from>
    <cdr:to>
      <cdr:x>0.87946</cdr:x>
      <cdr:y>0.2393</cdr:y>
    </cdr:to>
    <cdr:pic>
      <cdr:nvPicPr>
        <cdr:cNvPr id="4" name="Рисунок 3" descr="C:\Tatiana Shakirova\CA REC\Eco-education\2015_6th CALPESD\38_PIctures CALP\2015-09-14-Leadership-Opening-Photos\IMG_2507.JPG">
          <a:extLst xmlns:a="http://schemas.openxmlformats.org/drawingml/2006/main">
            <a:ext uri="{FF2B5EF4-FFF2-40B4-BE49-F238E27FC236}">
              <a16:creationId xmlns:a16="http://schemas.microsoft.com/office/drawing/2014/main" id="{2C329FC4-C6C4-4DC4-AFA3-1541EDA8F935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987008" y="288022"/>
          <a:ext cx="1368148" cy="8641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0.5695</cdr:x>
      <cdr:y>0.13021</cdr:y>
    </cdr:from>
    <cdr:to>
      <cdr:x>0.72448</cdr:x>
      <cdr:y>0.32464</cdr:y>
    </cdr:to>
    <cdr:pic>
      <cdr:nvPicPr>
        <cdr:cNvPr id="5" name="Picture 4" descr="C:\Tatiana Shakirova\CA REC\Eco-education\2014 5-th CALPESD\26 Pictures\20140916_145236.jpg">
          <a:extLst xmlns:a="http://schemas.openxmlformats.org/drawingml/2006/main">
            <a:ext uri="{FF2B5EF4-FFF2-40B4-BE49-F238E27FC236}">
              <a16:creationId xmlns:a16="http://schemas.microsoft.com/office/drawing/2014/main" id="{194BE5D2-8023-4F77-BFFB-25DF82D19379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4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62872" y="626899"/>
          <a:ext cx="1296140" cy="936092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0.3973</cdr:x>
      <cdr:y>0.17948</cdr:y>
    </cdr:from>
    <cdr:to>
      <cdr:x>0.5695</cdr:x>
      <cdr:y>0.37391</cdr:y>
    </cdr:to>
    <cdr:pic>
      <cdr:nvPicPr>
        <cdr:cNvPr id="6" name="Picture 2" descr="C:\Tatiana Shakirova\CA REC\Eco-education\2013 UNEP-4 CALPESD\24 Pictures\IMG_2261.jpeg">
          <a:extLst xmlns:a="http://schemas.openxmlformats.org/drawingml/2006/main">
            <a:ext uri="{FF2B5EF4-FFF2-40B4-BE49-F238E27FC236}">
              <a16:creationId xmlns:a16="http://schemas.microsoft.com/office/drawing/2014/main" id="{750E595F-A08B-4D51-A4E1-83FC38E6FE71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5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2712" y="864096"/>
          <a:ext cx="1440155" cy="936092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0.24232</cdr:x>
      <cdr:y>0.22435</cdr:y>
    </cdr:from>
    <cdr:to>
      <cdr:x>0.3973</cdr:x>
      <cdr:y>0.41935</cdr:y>
    </cdr:to>
    <cdr:pic>
      <cdr:nvPicPr>
        <cdr:cNvPr id="7" name="Picture 2" descr="C:\Tatiana Shakirova\2012 UNEP - CALPESD-3\29 алма рай\IMG_1365.JPG">
          <a:extLst xmlns:a="http://schemas.openxmlformats.org/drawingml/2006/main">
            <a:ext uri="{FF2B5EF4-FFF2-40B4-BE49-F238E27FC236}">
              <a16:creationId xmlns:a16="http://schemas.microsoft.com/office/drawing/2014/main" id="{B2B30019-DB92-43EB-99CB-7F4FF9833795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6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26568" y="1080120"/>
          <a:ext cx="1296140" cy="938884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0.8278</cdr:x>
      <cdr:y>0.0081</cdr:y>
    </cdr:from>
    <cdr:to>
      <cdr:x>1</cdr:x>
      <cdr:y>0.20689</cdr:y>
    </cdr:to>
    <cdr:pic>
      <cdr:nvPicPr>
        <cdr:cNvPr id="8" name="Рисунок 7">
          <a:extLst xmlns:a="http://schemas.openxmlformats.org/drawingml/2006/main">
            <a:ext uri="{FF2B5EF4-FFF2-40B4-BE49-F238E27FC236}">
              <a16:creationId xmlns:a16="http://schemas.microsoft.com/office/drawing/2014/main" id="{38E5C4ED-8ED5-4DDA-B308-C949388C678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101937" y="39414"/>
          <a:ext cx="1477359" cy="96761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A5FC7-1602-44FA-BB4A-E2DC49EC7130}" type="datetimeFigureOut">
              <a:rPr lang="ru-RU" smtClean="0"/>
              <a:t>08.07.2017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849BA-D46A-4921-9217-E333BE3FC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17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1858-298F-4A54-BD6D-F06F79CCC623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E5105-A5B2-494C-8012-2B069ED99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3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arececo.or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receco.org/" TargetMode="External"/><Relationship Id="rId4" Type="http://schemas.openxmlformats.org/officeDocument/2006/relationships/hyperlink" Target="mailto:tshakirova@carececo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8496944" cy="3672408"/>
          </a:xfrm>
        </p:spPr>
        <p:txBody>
          <a:bodyPr>
            <a:normAutofit fontScale="90000"/>
          </a:bodyPr>
          <a:lstStyle/>
          <a:p>
            <a:br>
              <a:rPr lang="en-US" sz="3600" b="1" u="sng" cap="all" dirty="0">
                <a:solidFill>
                  <a:schemeClr val="bg1"/>
                </a:solidFill>
              </a:rPr>
            </a:br>
            <a:br>
              <a:rPr lang="ru-RU" sz="31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Образование и «зеленые» навыки – проект «Инновационная Академия </a:t>
            </a:r>
            <a:r>
              <a:rPr lang="ru-RU" sz="3600" b="1" dirty="0" err="1">
                <a:solidFill>
                  <a:schemeClr val="bg1"/>
                </a:solidFill>
              </a:rPr>
              <a:t>Samsung</a:t>
            </a:r>
            <a:r>
              <a:rPr lang="ru-RU" sz="3600" b="1" dirty="0">
                <a:solidFill>
                  <a:schemeClr val="bg1"/>
                </a:solidFill>
              </a:rPr>
              <a:t> в Узбекистане» и Программа Лидерства ЦАПЛ</a:t>
            </a:r>
            <a:br>
              <a:rPr lang="ru-RU" sz="3100" b="1" dirty="0">
                <a:solidFill>
                  <a:schemeClr val="bg1"/>
                </a:solidFill>
              </a:rPr>
            </a:b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700" b="1" i="1" dirty="0">
                <a:solidFill>
                  <a:schemeClr val="bg1"/>
                </a:solidFill>
              </a:rPr>
              <a:t>Татьяна Шакирова, менеджер программы ОУР, РЭЦЦА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1</a:t>
            </a:r>
            <a:r>
              <a:rPr lang="ru-RU" sz="2700" b="1" dirty="0">
                <a:solidFill>
                  <a:schemeClr val="bg1"/>
                </a:solidFill>
              </a:rPr>
              <a:t>1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ru-RU" sz="2700" b="1" dirty="0">
                <a:solidFill>
                  <a:schemeClr val="bg1"/>
                </a:solidFill>
              </a:rPr>
              <a:t>июля 2017 г. </a:t>
            </a:r>
            <a:br>
              <a:rPr lang="ru-RU" sz="3100" dirty="0">
                <a:solidFill>
                  <a:schemeClr val="bg1"/>
                </a:solidFill>
              </a:rPr>
            </a:br>
            <a:endParaRPr lang="ru-RU" sz="3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30" y="503947"/>
            <a:ext cx="927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ТПКИТ после реконструкции </a:t>
            </a:r>
          </a:p>
        </p:txBody>
      </p:sp>
      <p:pic>
        <p:nvPicPr>
          <p:cNvPr id="13" name="Picture 5" descr="C:\Tatiana Shakirova\CA REC\Eco-education\2015 Samsung_Gulija last\41 Открытие Академии_работа\12299134_890785587686201_2096560009780164571_n.jpg">
            <a:extLst>
              <a:ext uri="{FF2B5EF4-FFF2-40B4-BE49-F238E27FC236}">
                <a16:creationId xmlns:a16="http://schemas.microsoft.com/office/drawing/2014/main" id="{CCD74B97-508A-4E17-BA9D-A8551D7E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218" y="986483"/>
            <a:ext cx="3989523" cy="2943091"/>
          </a:xfrm>
          <a:prstGeom prst="rect">
            <a:avLst/>
          </a:prstGeom>
          <a:noFill/>
        </p:spPr>
      </p:pic>
      <p:pic>
        <p:nvPicPr>
          <p:cNvPr id="14" name="Picture 3" descr="C:\Tatiana Shakirova\CA REC\Eco-education\2015 Samsung_Gulija last\41 Открытие Академии_работа\11988283_890785124352914_4457731726393792873_n.jpg">
            <a:extLst>
              <a:ext uri="{FF2B5EF4-FFF2-40B4-BE49-F238E27FC236}">
                <a16:creationId xmlns:a16="http://schemas.microsoft.com/office/drawing/2014/main" id="{4E8E0C4E-A45C-461A-8606-5FBE9017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9" y="966239"/>
            <a:ext cx="3441127" cy="2579556"/>
          </a:xfrm>
          <a:prstGeom prst="rect">
            <a:avLst/>
          </a:prstGeom>
          <a:noFill/>
        </p:spPr>
      </p:pic>
      <p:pic>
        <p:nvPicPr>
          <p:cNvPr id="15" name="Picture 4" descr="C:\Tatiana Shakirova\CA REC\Eco-education\2015 Samsung_Gulija last\41 Открытие Академии_работа\12294648_890785477686212_5293445000583951689_n.jpg">
            <a:extLst>
              <a:ext uri="{FF2B5EF4-FFF2-40B4-BE49-F238E27FC236}">
                <a16:creationId xmlns:a16="http://schemas.microsoft.com/office/drawing/2014/main" id="{C5445103-7DDE-48A4-BBF0-1C042943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7330" y="986483"/>
            <a:ext cx="3606670" cy="2628336"/>
          </a:xfrm>
          <a:prstGeom prst="rect">
            <a:avLst/>
          </a:prstGeom>
          <a:noFill/>
        </p:spPr>
      </p:pic>
      <p:pic>
        <p:nvPicPr>
          <p:cNvPr id="16" name="Picture 6" descr="C:\Tatiana Shakirova\CA REC\Eco-education\2015 Samsung_Gulija last\41 Открытие Академии_работа\11047597_890785671019526_7960013742478442620_n.jpg">
            <a:extLst>
              <a:ext uri="{FF2B5EF4-FFF2-40B4-BE49-F238E27FC236}">
                <a16:creationId xmlns:a16="http://schemas.microsoft.com/office/drawing/2014/main" id="{BB058B73-EC9B-43A7-BE06-91D2FD91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2335" y="3835277"/>
            <a:ext cx="3364244" cy="2523183"/>
          </a:xfrm>
          <a:prstGeom prst="rect">
            <a:avLst/>
          </a:prstGeom>
          <a:noFill/>
        </p:spPr>
      </p:pic>
      <p:pic>
        <p:nvPicPr>
          <p:cNvPr id="17" name="Picture 2" descr="C:\Tatiana Shakirova\CA REC\Eco-education\2015 Samsung_Gulija last\41 Открытие Академии_работа\12241727_890784844352942_6872684849081490954_n.jpg">
            <a:extLst>
              <a:ext uri="{FF2B5EF4-FFF2-40B4-BE49-F238E27FC236}">
                <a16:creationId xmlns:a16="http://schemas.microsoft.com/office/drawing/2014/main" id="{5E3FEBEF-B0BC-4900-B74C-09798E821B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317" y="3545794"/>
            <a:ext cx="3624490" cy="2812665"/>
          </a:xfrm>
          <a:prstGeom prst="rect">
            <a:avLst/>
          </a:prstGeom>
          <a:noFill/>
        </p:spPr>
      </p:pic>
      <p:pic>
        <p:nvPicPr>
          <p:cNvPr id="18" name="Picture 2" descr="C:\Tatiana Shakirova\CA REC\Eco-education\2015 Samsung_Gulija last\41 Открытие Академии_работа\12299105_890785017686258_3947176065976948154_n.jpg">
            <a:extLst>
              <a:ext uri="{FF2B5EF4-FFF2-40B4-BE49-F238E27FC236}">
                <a16:creationId xmlns:a16="http://schemas.microsoft.com/office/drawing/2014/main" id="{2D17C709-59C8-420A-A000-1EDF79D1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9625" y="3633530"/>
            <a:ext cx="3596907" cy="2724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17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04664"/>
            <a:ext cx="9307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ТПКИТ после реконструкции - подготовка к Открытию Академии в ТПКИТ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B0D29BD-3F2E-4E66-93B5-97976ADEC531}"/>
              </a:ext>
            </a:extLst>
          </p:cNvPr>
          <p:cNvGrpSpPr/>
          <p:nvPr/>
        </p:nvGrpSpPr>
        <p:grpSpPr>
          <a:xfrm>
            <a:off x="251520" y="1268760"/>
            <a:ext cx="8784976" cy="5184576"/>
            <a:chOff x="0" y="980728"/>
            <a:chExt cx="8820472" cy="5688632"/>
          </a:xfrm>
        </p:grpSpPr>
        <p:pic>
          <p:nvPicPr>
            <p:cNvPr id="14" name="Picture 3" descr="C:\Tatiana Shakirova\2015 Samsung_Gulija last\41 Открытие Академии_работа\10 PPPs\12308787_10205110227665325_6314376013636162896_n.jpg">
              <a:extLst>
                <a:ext uri="{FF2B5EF4-FFF2-40B4-BE49-F238E27FC236}">
                  <a16:creationId xmlns:a16="http://schemas.microsoft.com/office/drawing/2014/main" id="{48045EF2-7582-4F16-9D2D-88498E844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3968" y="980728"/>
              <a:ext cx="4536504" cy="3402378"/>
            </a:xfrm>
            <a:prstGeom prst="rect">
              <a:avLst/>
            </a:prstGeom>
            <a:noFill/>
          </p:spPr>
        </p:pic>
        <p:pic>
          <p:nvPicPr>
            <p:cNvPr id="15" name="Picture 4" descr="C:\Tatiana Shakirova\2015 Samsung_Gulija last\41 Открытие Академии_работа\10 PPPs\12314037_10205110227145312_6236469268639081036_n.jpg">
              <a:extLst>
                <a:ext uri="{FF2B5EF4-FFF2-40B4-BE49-F238E27FC236}">
                  <a16:creationId xmlns:a16="http://schemas.microsoft.com/office/drawing/2014/main" id="{97FB3BC6-6658-4692-978F-F8FFC60F7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80728"/>
              <a:ext cx="4266474" cy="5688632"/>
            </a:xfrm>
            <a:prstGeom prst="rect">
              <a:avLst/>
            </a:prstGeom>
            <a:noFill/>
          </p:spPr>
        </p:pic>
        <p:pic>
          <p:nvPicPr>
            <p:cNvPr id="16" name="Picture 2" descr="C:\Tatiana Shakirova\2015 Samsung_Gulija last\41 Открытие Академии_работа\10 PPPs\11224264_10205110226665300_3560492995737546526_n.jpg">
              <a:extLst>
                <a:ext uri="{FF2B5EF4-FFF2-40B4-BE49-F238E27FC236}">
                  <a16:creationId xmlns:a16="http://schemas.microsoft.com/office/drawing/2014/main" id="{F3F1319F-817E-4972-A4B1-222C84782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3212976"/>
              <a:ext cx="4517702" cy="338397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2527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84510"/>
            <a:ext cx="89289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II. 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Образовательный компонент проекта «Инновационная Сервисная Академия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Samsung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6FB71D9-5907-4EC1-9DB5-9BEBC122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78632"/>
            <a:ext cx="8928992" cy="5046712"/>
          </a:xfrm>
        </p:spPr>
        <p:txBody>
          <a:bodyPr>
            <a:normAutofit/>
          </a:bodyPr>
          <a:lstStyle/>
          <a:p>
            <a:r>
              <a:rPr lang="ru-RU" sz="2400" dirty="0"/>
              <a:t>В</a:t>
            </a:r>
            <a:r>
              <a:rPr lang="en-US" sz="2400" dirty="0"/>
              <a:t> 2015-2016 </a:t>
            </a:r>
            <a:r>
              <a:rPr lang="ru-RU" sz="2400" dirty="0"/>
              <a:t>гг. - внедрены Учебно-методические комплексы дисциплин «Ремонт  мобильных  телефонов» и «Ремонт  цифровых телевизоров» </a:t>
            </a:r>
            <a:endParaRPr lang="en-US" sz="2400" dirty="0"/>
          </a:p>
          <a:p>
            <a:r>
              <a:rPr lang="ru-RU" sz="2400" dirty="0"/>
              <a:t>В 2017 году – углубление имеющихся курсов по ремонту </a:t>
            </a:r>
            <a:r>
              <a:rPr lang="en-US" sz="2400" dirty="0"/>
              <a:t>TV &amp; Smart phones</a:t>
            </a:r>
            <a:r>
              <a:rPr lang="ru-RU" sz="2400" dirty="0"/>
              <a:t>, углубление курсов по экологии и устойчивому развитию РЭЦЦА, </a:t>
            </a:r>
          </a:p>
          <a:p>
            <a:r>
              <a:rPr lang="ru-RU" sz="2400" dirty="0"/>
              <a:t>В 2017 году - адаптация Учебно-методического комплекса дисциплины «Разработка  мобильных  приложений», успешно разработанного </a:t>
            </a:r>
            <a:r>
              <a:rPr lang="en-US" sz="2400" dirty="0"/>
              <a:t>Samsung </a:t>
            </a:r>
            <a:r>
              <a:rPr lang="ru-RU" sz="2400" dirty="0"/>
              <a:t>для Казахстана</a:t>
            </a:r>
          </a:p>
          <a:p>
            <a:r>
              <a:rPr lang="ru-RU" sz="2400" dirty="0"/>
              <a:t>В 2017 году планируется включение кейсов </a:t>
            </a:r>
            <a:r>
              <a:rPr lang="en-US" sz="2400" dirty="0"/>
              <a:t>Samsung </a:t>
            </a:r>
            <a:r>
              <a:rPr lang="ru-RU" sz="2400" dirty="0"/>
              <a:t>по энергоэффективности и ресурсосбережению.</a:t>
            </a:r>
          </a:p>
          <a:p>
            <a:endParaRPr lang="ru-RU" sz="24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6177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84510"/>
            <a:ext cx="89289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III. 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Экологический компонент проекта «Инновационная Сервисная Академия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Samsung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6FB71D9-5907-4EC1-9DB5-9BEBC122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478632"/>
            <a:ext cx="4824536" cy="5262735"/>
          </a:xfrm>
        </p:spPr>
        <p:txBody>
          <a:bodyPr>
            <a:noAutofit/>
          </a:bodyPr>
          <a:lstStyle/>
          <a:p>
            <a:r>
              <a:rPr lang="ru-RU" sz="2200" dirty="0"/>
              <a:t>Курс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 «Экология, охрана окружающей среды и устойчивое развитие»</a:t>
            </a:r>
            <a:r>
              <a:rPr lang="ru-RU" sz="2200" dirty="0"/>
              <a:t> для ТПКИТ,</a:t>
            </a:r>
          </a:p>
          <a:p>
            <a:r>
              <a:rPr lang="ru-RU" sz="2200" dirty="0"/>
              <a:t>Тренинг для преподавателей ТПКИТ и партнёров по использованию мультимедийного образовательного  ресурса -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«Зеленый Пакет - Ледники Центральной Азии»,</a:t>
            </a:r>
          </a:p>
          <a:p>
            <a:r>
              <a:rPr lang="ru-RU" sz="2200" dirty="0"/>
              <a:t>Продвижение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-технологий, УР и зелёных навыков </a:t>
            </a:r>
            <a:r>
              <a:rPr lang="ru-RU" sz="2200" dirty="0"/>
              <a:t>и вклад в занятость молодежи Узбекистана.</a:t>
            </a:r>
          </a:p>
          <a:p>
            <a:endParaRPr lang="ru-RU" sz="2200" dirty="0"/>
          </a:p>
        </p:txBody>
      </p:sp>
      <p:pic>
        <p:nvPicPr>
          <p:cNvPr id="6" name="Picture 3" descr="C:\Tatiana Shakirova\CA REC\Eco-education\2015 Samsung_Gulija last\31 Meeting in Tashkent_6 June 2015\фотографии Ташкент Брифинг\DSC_0043.JPG">
            <a:extLst>
              <a:ext uri="{FF2B5EF4-FFF2-40B4-BE49-F238E27FC236}">
                <a16:creationId xmlns:a16="http://schemas.microsoft.com/office/drawing/2014/main" id="{88B43CFC-771B-40C1-B808-1370CD0C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911" y="1448729"/>
            <a:ext cx="3728310" cy="2320033"/>
          </a:xfrm>
          <a:prstGeom prst="rect">
            <a:avLst/>
          </a:prstGeom>
          <a:noFill/>
        </p:spPr>
      </p:pic>
      <p:pic>
        <p:nvPicPr>
          <p:cNvPr id="7" name="Picture 4" descr="C:\Tatiana Shakirova\CA REC\Eco-education\2015 Samsung_Gulija last\31 Meeting in Tashkent_6 June 2015\фотографии Ташкент Брифинг\DSC_0029.JPG">
            <a:extLst>
              <a:ext uri="{FF2B5EF4-FFF2-40B4-BE49-F238E27FC236}">
                <a16:creationId xmlns:a16="http://schemas.microsoft.com/office/drawing/2014/main" id="{BF673468-1C00-4BA1-96A2-51E062C79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911" y="3861048"/>
            <a:ext cx="3728310" cy="2433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45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452405"/>
            <a:ext cx="9324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400" b="1" dirty="0">
                <a:solidFill>
                  <a:schemeClr val="accent5">
                    <a:lumMod val="75000"/>
                  </a:schemeClr>
                </a:solidFill>
              </a:rPr>
              <a:t>Межстрановое сотрудничество проектов «Инновационная Сервисная Академия </a:t>
            </a:r>
            <a:r>
              <a:rPr lang="en-US" altLang="ko-KR" sz="2400" b="1" dirty="0">
                <a:solidFill>
                  <a:schemeClr val="accent5">
                    <a:lumMod val="75000"/>
                  </a:schemeClr>
                </a:solidFill>
              </a:rPr>
              <a:t>Samsung</a:t>
            </a:r>
            <a:r>
              <a:rPr lang="ru-RU" altLang="ko-KR" sz="2400" b="1" dirty="0">
                <a:solidFill>
                  <a:schemeClr val="accent5">
                    <a:lumMod val="75000"/>
                  </a:schemeClr>
                </a:solidFill>
              </a:rPr>
              <a:t>»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</a:rPr>
              <a:t>РУз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и РК: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Picture 2" descr="C:\Users\TSHAKI~1.000\AppData\Local\Temp\IMG_9463.JPG">
            <a:extLst>
              <a:ext uri="{FF2B5EF4-FFF2-40B4-BE49-F238E27FC236}">
                <a16:creationId xmlns:a16="http://schemas.microsoft.com/office/drawing/2014/main" id="{AC9180FB-07B4-4A46-9B8B-8AC7948A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09" y="1220473"/>
            <a:ext cx="4340905" cy="2547409"/>
          </a:xfrm>
          <a:prstGeom prst="rect">
            <a:avLst/>
          </a:prstGeom>
          <a:noFill/>
        </p:spPr>
      </p:pic>
      <p:pic>
        <p:nvPicPr>
          <p:cNvPr id="10" name="Picture 4" descr="https://lh4.googleusercontent.com/kaR6GbSamZSvzX4xk5hUbrt0-QOPg67_PgFrGVLwdMt-VPbsTCMgglFl5t_wEpT9q16sXg=w1549-h646">
            <a:extLst>
              <a:ext uri="{FF2B5EF4-FFF2-40B4-BE49-F238E27FC236}">
                <a16:creationId xmlns:a16="http://schemas.microsoft.com/office/drawing/2014/main" id="{FC0752D6-134B-46BC-A896-C10A449068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811" y="1220473"/>
            <a:ext cx="3864637" cy="2432409"/>
          </a:xfrm>
          <a:prstGeom prst="rect">
            <a:avLst/>
          </a:prstGeom>
          <a:noFill/>
        </p:spPr>
      </p:pic>
      <p:pic>
        <p:nvPicPr>
          <p:cNvPr id="11" name="Picture 6" descr="https://lh6.googleusercontent.com/C0st7JMAvupIUpvxcO_aAbdnhoiwWOxjxynD7gBA44KsTFz7FI3IImnpvY_1wzSieWe8AQ=w1549-h646">
            <a:extLst>
              <a:ext uri="{FF2B5EF4-FFF2-40B4-BE49-F238E27FC236}">
                <a16:creationId xmlns:a16="http://schemas.microsoft.com/office/drawing/2014/main" id="{413BA449-A1B9-4786-A20F-4C721522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509" y="3797111"/>
            <a:ext cx="4230467" cy="2560375"/>
          </a:xfrm>
          <a:prstGeom prst="rect">
            <a:avLst/>
          </a:prstGeom>
          <a:noFill/>
        </p:spPr>
      </p:pic>
      <p:pic>
        <p:nvPicPr>
          <p:cNvPr id="12" name="Picture 10" descr="https://lh4.googleusercontent.com/QrgKQ0coX5TTTGPI9-PBx6Yd7trNcQqZwsNoBLqUsqQbOIzo7kNVcaOIeh9w0d05ZfufKw=w1549-h646">
            <a:extLst>
              <a:ext uri="{FF2B5EF4-FFF2-40B4-BE49-F238E27FC236}">
                <a16:creationId xmlns:a16="http://schemas.microsoft.com/office/drawing/2014/main" id="{79CE4480-0EE7-4147-B230-5C11847F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67882"/>
            <a:ext cx="3960440" cy="2496278"/>
          </a:xfrm>
          <a:prstGeom prst="rect">
            <a:avLst/>
          </a:prstGeom>
          <a:noFill/>
        </p:spPr>
      </p:pic>
      <p:pic>
        <p:nvPicPr>
          <p:cNvPr id="13" name="Picture 2" descr="C:\Tatiana Shakirova\CA REC\Eco-education\2015 Samsung_Gulija last\16 Visit Gyulia &amp; me toTashkent_17 April 2015\Foto TPKIT\Sent to Samsung\DSC_0115.JPG">
            <a:extLst>
              <a:ext uri="{FF2B5EF4-FFF2-40B4-BE49-F238E27FC236}">
                <a16:creationId xmlns:a16="http://schemas.microsoft.com/office/drawing/2014/main" id="{E0A1D902-2E0E-4E15-AC2B-AA04DB72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2708920"/>
            <a:ext cx="3744415" cy="2553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61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2857" y="457508"/>
            <a:ext cx="927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Коммуникации по проекту</a:t>
            </a:r>
          </a:p>
        </p:txBody>
      </p:sp>
      <p:pic>
        <p:nvPicPr>
          <p:cNvPr id="7" name="Picture 4" descr="9">
            <a:extLst>
              <a:ext uri="{FF2B5EF4-FFF2-40B4-BE49-F238E27FC236}">
                <a16:creationId xmlns:a16="http://schemas.microsoft.com/office/drawing/2014/main" id="{6A98A88A-C5ED-493E-8614-4D63488F31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49671"/>
            <a:ext cx="7776864" cy="5406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91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2857" y="457508"/>
            <a:ext cx="927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Коммуникации по проекту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73D1ED6-6967-42B3-B97F-397317FDB8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8580111" cy="531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152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2857" y="457508"/>
            <a:ext cx="927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Коммуникации по проекту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7696FC7-B2D8-4F3F-AB03-D5B16A3A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766" y="980728"/>
            <a:ext cx="878446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41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0527" y="548680"/>
            <a:ext cx="9372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Лидерство и зеленая экономика: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ЦУРы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4,5,6,7,12,13,15,17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BD457792-865B-416C-A737-3BC7838AD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475416"/>
              </p:ext>
            </p:extLst>
          </p:nvPr>
        </p:nvGraphicFramePr>
        <p:xfrm>
          <a:off x="251521" y="1071900"/>
          <a:ext cx="8940150" cy="509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0516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4544" y="412529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Центрально-Азиатская программа Лидерства (ЦАПЛ)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974E84-B39B-434F-8DA5-C498751DDFFF}"/>
              </a:ext>
            </a:extLst>
          </p:cNvPr>
          <p:cNvSpPr txBox="1"/>
          <p:nvPr/>
        </p:nvSpPr>
        <p:spPr>
          <a:xfrm>
            <a:off x="0" y="980728"/>
            <a:ext cx="4427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Целевые страны: </a:t>
            </a:r>
            <a:r>
              <a:rPr lang="ru-RU" sz="2000" dirty="0"/>
              <a:t>5 стран ЦА и Афганистан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Целевые группы: </a:t>
            </a:r>
            <a:r>
              <a:rPr lang="ru-RU" sz="2000" dirty="0"/>
              <a:t>госслужащие, НПО, научные круги и зеленый бизнес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Партнеры и доноры: </a:t>
            </a:r>
            <a:r>
              <a:rPr lang="ru-RU" sz="2000" dirty="0"/>
              <a:t>ЮНЕП, Норвегия, ЮСАИД, ОБСЕ, ЕС и </a:t>
            </a:r>
            <a:r>
              <a:rPr lang="en-US" sz="2000" dirty="0"/>
              <a:t>WB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Спикеры</a:t>
            </a:r>
            <a:r>
              <a:rPr lang="ru-RU" sz="2000" dirty="0"/>
              <a:t>: ЮНЕП, ЮНЕСКО, ЕЭК ООН, ПРООН, ОБСЕ, USAID, SIWI, GIZ, 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Рассматриваемые темы: </a:t>
            </a:r>
            <a:r>
              <a:rPr lang="ru-RU" sz="2000" dirty="0"/>
              <a:t>вода, изменение климата, </a:t>
            </a:r>
            <a:r>
              <a:rPr lang="ru-RU" sz="2000" dirty="0" err="1"/>
              <a:t>ЦУРы</a:t>
            </a:r>
            <a:r>
              <a:rPr lang="ru-RU" sz="2000" dirty="0"/>
              <a:t>,  энергоэффективность, образование, гендер и др.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CALP-2017: </a:t>
            </a:r>
            <a:r>
              <a:rPr lang="ru-RU" sz="2000" dirty="0"/>
              <a:t>зеленая экономика, ЭКСПО-2017 в Астане «Энергия Будущего», водные вопросы и устойчивая энергетика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B4354E-A605-4284-A4FB-A64D37802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80728"/>
            <a:ext cx="4572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B78498-A30B-4DFC-9D05-DA1E0AD8B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8" y="3573016"/>
            <a:ext cx="4597102" cy="30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28800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br>
              <a:rPr lang="ru-RU" sz="2400" dirty="0"/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2" descr="https://fbcdn-sphotos-d-a.akamaihd.net/hphotos-ak-ash3/1174945_146482995561209_1946846959_n.jpg">
            <a:extLst>
              <a:ext uri="{FF2B5EF4-FFF2-40B4-BE49-F238E27FC236}">
                <a16:creationId xmlns:a16="http://schemas.microsoft.com/office/drawing/2014/main" id="{65208865-3868-446D-AD9A-1A642619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20688"/>
            <a:ext cx="6048672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590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6FB71D9-5907-4EC1-9DB5-9BEBC122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5644"/>
            <a:ext cx="8928992" cy="504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Спасибо за поддержку!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br>
              <a:rPr lang="en-US" sz="2400" dirty="0"/>
            </a:br>
            <a:br>
              <a:rPr lang="en-US" sz="2400" dirty="0"/>
            </a:br>
            <a:r>
              <a:rPr lang="en-US" sz="2400" dirty="0">
                <a:hlinkClick r:id="rId3"/>
              </a:rPr>
              <a:t>info@carececo.org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tshakirova@carececo.org</a:t>
            </a:r>
            <a:endParaRPr lang="ru-RU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hlinkClick r:id="rId5"/>
              </a:rPr>
              <a:t>www.carececo.org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4520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2857" y="582696"/>
            <a:ext cx="927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Зеленые навыки и компетенции молодежи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XXI 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века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9D9EA558-B442-4156-BB68-BD6628A0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1052736"/>
            <a:ext cx="8964489" cy="55195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b="1" dirty="0"/>
              <a:t>Переход к устойчивой и более экологически чистой экономике открывает большие возможности для социального развития: </a:t>
            </a:r>
          </a:p>
          <a:p>
            <a:pPr marL="514350" indent="-514350">
              <a:buAutoNum type="arabicParenR"/>
            </a:pPr>
            <a:r>
              <a:rPr lang="ru-RU" sz="3100" dirty="0"/>
              <a:t>создание дополнительных рабочих мест </a:t>
            </a:r>
          </a:p>
          <a:p>
            <a:pPr marL="514350" indent="-514350">
              <a:buAutoNum type="arabicParenR"/>
            </a:pPr>
            <a:r>
              <a:rPr lang="ru-RU" sz="3100" dirty="0"/>
              <a:t>повышение качества </a:t>
            </a:r>
            <a:r>
              <a:rPr lang="en-US" sz="3100" dirty="0"/>
              <a:t>… </a:t>
            </a:r>
            <a:r>
              <a:rPr lang="ru-RU" sz="3100" dirty="0"/>
              <a:t>рабочих мест </a:t>
            </a:r>
          </a:p>
          <a:p>
            <a:pPr marL="514350" indent="-514350">
              <a:buAutoNum type="arabicParenR"/>
            </a:pPr>
            <a:r>
              <a:rPr lang="ru-RU" sz="3100" dirty="0"/>
              <a:t>широкомасштабная социальная интеграция. </a:t>
            </a:r>
            <a:endParaRPr lang="en-US" sz="3100" dirty="0"/>
          </a:p>
          <a:p>
            <a:r>
              <a:rPr lang="ru-RU" sz="3100" i="1" dirty="0"/>
              <a:t>«Повышение экологической устойчивости  может способствовать привлечению инвестиций, экономическому росту и  созданию рабочих мест</a:t>
            </a:r>
          </a:p>
          <a:p>
            <a:r>
              <a:rPr lang="ru-RU" sz="3100" i="1" dirty="0"/>
              <a:t>За счет сочетания таких инструментов, как рыночные механизмы, нормативные правовые акты, государственные инвестиции, </a:t>
            </a:r>
            <a:r>
              <a:rPr lang="en-US" sz="3100" i="1" dirty="0"/>
              <a:t>…</a:t>
            </a:r>
            <a:r>
              <a:rPr lang="ru-RU" sz="3100" i="1" dirty="0"/>
              <a:t>и информационно-пропагандистские мероприятия, правительства могут</a:t>
            </a:r>
            <a:r>
              <a:rPr lang="en-US" sz="3100" i="1" dirty="0"/>
              <a:t>…</a:t>
            </a:r>
            <a:r>
              <a:rPr lang="ru-RU" sz="3100" i="1" dirty="0"/>
              <a:t>создавать благоприятную среду, содействующую распространению </a:t>
            </a:r>
            <a:r>
              <a:rPr lang="ru-RU" sz="3100" b="1" i="1" dirty="0">
                <a:solidFill>
                  <a:schemeClr val="accent5">
                    <a:lumMod val="75000"/>
                  </a:schemeClr>
                </a:solidFill>
              </a:rPr>
              <a:t>зеленой практики на производстве, инвестициям в новые зеленые продукты и услуги, а также в создание рабочих мест</a:t>
            </a:r>
            <a:r>
              <a:rPr lang="ru-RU" sz="3100" i="1" dirty="0"/>
              <a:t>». </a:t>
            </a:r>
          </a:p>
          <a:p>
            <a:pPr marL="0" indent="0">
              <a:buNone/>
            </a:pPr>
            <a:r>
              <a:rPr lang="ru-RU" dirty="0"/>
              <a:t>Международная конференция труда, 102-я сессия, 2013 г. Доклад V Устойчивое развитие, достойный труд и зеленые рабочие места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46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28800"/>
            <a:ext cx="892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br>
              <a:rPr lang="ru-RU" sz="2400" dirty="0"/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96346" y="476672"/>
            <a:ext cx="927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Проект «Инновационная Сервисная Академия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Samsung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9D9EA558-B442-4156-BB68-BD6628A0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328592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/>
              <a:t>«Инновационная Сервисная Академия Самсунг» – это </a:t>
            </a:r>
            <a:r>
              <a:rPr lang="ru-RU" sz="3100" b="1" dirty="0">
                <a:solidFill>
                  <a:srgbClr val="0070C0"/>
                </a:solidFill>
              </a:rPr>
              <a:t>стратегический социальный проект компании </a:t>
            </a:r>
            <a:r>
              <a:rPr lang="ru-RU" sz="3100" b="1" dirty="0" err="1">
                <a:solidFill>
                  <a:srgbClr val="0070C0"/>
                </a:solidFill>
              </a:rPr>
              <a:t>Samsung</a:t>
            </a:r>
            <a:r>
              <a:rPr lang="ru-RU" sz="3100" b="1" dirty="0">
                <a:solidFill>
                  <a:srgbClr val="0070C0"/>
                </a:solidFill>
              </a:rPr>
              <a:t> </a:t>
            </a:r>
            <a:r>
              <a:rPr lang="ru-RU" sz="3100" b="1" dirty="0" err="1">
                <a:solidFill>
                  <a:srgbClr val="0070C0"/>
                </a:solidFill>
              </a:rPr>
              <a:t>Electronics</a:t>
            </a:r>
            <a:r>
              <a:rPr lang="ru-RU" sz="3100" b="1" dirty="0">
                <a:solidFill>
                  <a:srgbClr val="0070C0"/>
                </a:solidFill>
              </a:rPr>
              <a:t> Central </a:t>
            </a:r>
            <a:r>
              <a:rPr lang="ru-RU" sz="3100" b="1" dirty="0" err="1">
                <a:solidFill>
                  <a:srgbClr val="0070C0"/>
                </a:solidFill>
              </a:rPr>
              <a:t>Eurasia</a:t>
            </a:r>
            <a:r>
              <a:rPr lang="ru-RU" sz="3100" dirty="0"/>
              <a:t>, направленный на предоставление дополнительного образования для студентов колледжей, содействие в решении проблем занятости молодежи и продвижении новых стандартов подготовки квалифицированных кадров, </a:t>
            </a:r>
            <a:endParaRPr lang="en-US" sz="3100" dirty="0"/>
          </a:p>
          <a:p>
            <a:r>
              <a:rPr lang="ru-RU" sz="3100" dirty="0"/>
              <a:t>Проект осуществлялся </a:t>
            </a:r>
            <a:r>
              <a:rPr lang="ru-RU" sz="3100" b="1" dirty="0">
                <a:solidFill>
                  <a:srgbClr val="0070C0"/>
                </a:solidFill>
              </a:rPr>
              <a:t>параллельно в Республике Казахстан и Республике Узбекистан, </a:t>
            </a:r>
            <a:r>
              <a:rPr lang="ru-RU" sz="3100" dirty="0"/>
              <a:t>что дало уникальную возможность обмена опытом и эффективными решениями в области среднего специального и профессионально-технического образования и развития 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</a:rPr>
              <a:t>“зеленых” навыков и компетенций у выпускников колледжей, </a:t>
            </a:r>
          </a:p>
          <a:p>
            <a:r>
              <a:rPr lang="ru-RU" sz="3100" dirty="0"/>
              <a:t>Тематика проекта </a:t>
            </a:r>
            <a:r>
              <a:rPr lang="ru-RU" sz="3100" b="1" dirty="0">
                <a:solidFill>
                  <a:srgbClr val="0070C0"/>
                </a:solidFill>
              </a:rPr>
              <a:t>соответствует политике Республике Узбекистан </a:t>
            </a:r>
            <a:r>
              <a:rPr lang="ru-RU" sz="3100" dirty="0"/>
              <a:t>в области продвижения </a:t>
            </a:r>
            <a:r>
              <a:rPr lang="en-US" sz="3100" dirty="0"/>
              <a:t>IT-</a:t>
            </a:r>
            <a:r>
              <a:rPr lang="ru-RU" sz="3100" dirty="0"/>
              <a:t>технологий в системе среднего профессионально-технического образования и обеспечения занятости выпускников.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45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14220"/>
            <a:ext cx="927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Партнеры проекта в Узбекистане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06A993B8-64FA-4716-8026-83E45BF0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678198" cy="485740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Министерство высшего и среднего специального образования Республики Узбекистан, </a:t>
            </a:r>
          </a:p>
          <a:p>
            <a:r>
              <a:rPr lang="ru-RU" sz="2400" dirty="0"/>
              <a:t>Министерство по развитию информационных технологий и коммуникаций Республики Узбекистан, </a:t>
            </a:r>
          </a:p>
          <a:p>
            <a:r>
              <a:rPr lang="ru-RU" sz="2400" dirty="0"/>
              <a:t>Госкомприроды Республики Узбекистан</a:t>
            </a:r>
            <a:r>
              <a:rPr lang="en-US" sz="2400" dirty="0"/>
              <a:t>,</a:t>
            </a:r>
            <a:endParaRPr lang="ru-RU" sz="2400" dirty="0"/>
          </a:p>
          <a:p>
            <a:r>
              <a:rPr lang="ru-RU" sz="2400" dirty="0"/>
              <a:t>Офис </a:t>
            </a:r>
            <a:r>
              <a:rPr lang="en-US" sz="2400" dirty="0"/>
              <a:t>Samsung</a:t>
            </a:r>
            <a:r>
              <a:rPr lang="ru-RU" sz="2400" dirty="0"/>
              <a:t> в Ташкенте, </a:t>
            </a:r>
          </a:p>
          <a:p>
            <a:r>
              <a:rPr lang="ru-RU" sz="2400" dirty="0"/>
              <a:t>Экологическое движение Узбекистана</a:t>
            </a:r>
            <a:r>
              <a:rPr lang="en-US" sz="2400" dirty="0"/>
              <a:t>,</a:t>
            </a:r>
            <a:endParaRPr lang="ru-RU" sz="2400" dirty="0"/>
          </a:p>
          <a:p>
            <a:r>
              <a:rPr lang="ru-RU" sz="2400" dirty="0" err="1"/>
              <a:t>пилотный</a:t>
            </a:r>
            <a:r>
              <a:rPr lang="ru-RU" sz="2400" dirty="0"/>
              <a:t> колледж </a:t>
            </a:r>
            <a:r>
              <a:rPr lang="en-US" sz="2400" dirty="0"/>
              <a:t>IT</a:t>
            </a:r>
            <a:r>
              <a:rPr lang="ru-RU" sz="2400" dirty="0"/>
              <a:t>-профиля </a:t>
            </a:r>
            <a:r>
              <a:rPr lang="en-US" sz="2400" dirty="0"/>
              <a:t>-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Ташкентский профессиональный колледж информационных технологий - ТПКИТ,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dirty="0"/>
              <a:t>ННО и образовательные учреждения </a:t>
            </a:r>
            <a:r>
              <a:rPr lang="en-US" sz="2400" dirty="0"/>
              <a:t>IT</a:t>
            </a:r>
            <a:r>
              <a:rPr lang="ru-RU" sz="2400" dirty="0"/>
              <a:t>-профиля Республики Узбекистан,</a:t>
            </a:r>
          </a:p>
          <a:p>
            <a:r>
              <a:rPr lang="ru-RU" sz="2400" dirty="0"/>
              <a:t>СМИ Республики Узбекистан и ЦА региона,</a:t>
            </a:r>
          </a:p>
          <a:p>
            <a:r>
              <a:rPr lang="ru-RU" sz="2400" dirty="0"/>
              <a:t>Страновой офис РЭЦЦА в Узбекистане (г. Ташкент).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45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4544" y="484510"/>
            <a:ext cx="9721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6 июня 2015 года - подписание Меморандума о сотрудничестве: 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Содержимое 3" descr="C:\Tatiana Shakirova\CA REC\Eco-education\2015 Samsung_Gulija last\31 Meeting in Tashkent_6 June 2015\фотографии Ташкент Брифинг\DSC_0058.JPG">
            <a:extLst>
              <a:ext uri="{FF2B5EF4-FFF2-40B4-BE49-F238E27FC236}">
                <a16:creationId xmlns:a16="http://schemas.microsoft.com/office/drawing/2014/main" id="{969E9F04-035B-4229-BB66-419A0EE1A5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122" y="1782392"/>
            <a:ext cx="3851748" cy="22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Tatiana Shakirova\CA REC\Eco-education\2015 Samsung_Gulija last\31 Meeting in Tashkent_6 June 2015\фотографии Ташкент Брифинг\DSC_0066.JPG">
            <a:extLst>
              <a:ext uri="{FF2B5EF4-FFF2-40B4-BE49-F238E27FC236}">
                <a16:creationId xmlns:a16="http://schemas.microsoft.com/office/drawing/2014/main" id="{30FE5770-D375-4E04-82AA-C753558E832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3931" y="3979874"/>
            <a:ext cx="3887862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Tatiana Shakirova\CA REC\Eco-education\2015 Samsung_Gulija last\31 Meeting in Tashkent_6 June 2015\фотографии Ташкент Брифинг\DSC_0070.JPG">
            <a:extLst>
              <a:ext uri="{FF2B5EF4-FFF2-40B4-BE49-F238E27FC236}">
                <a16:creationId xmlns:a16="http://schemas.microsoft.com/office/drawing/2014/main" id="{0E878D3F-D676-4F67-BCD1-D81ED90958F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703" y="4011220"/>
            <a:ext cx="3888432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Tatiana Shakirova\CA REC\Eco-education\2015 Samsung_Gulija last\31 Meeting in Tashkent_6 June 2015\фотографии Ташкент Брифинг\DSC_0051.JPG">
            <a:extLst>
              <a:ext uri="{FF2B5EF4-FFF2-40B4-BE49-F238E27FC236}">
                <a16:creationId xmlns:a16="http://schemas.microsoft.com/office/drawing/2014/main" id="{CD02C682-2DE9-4C3E-91D5-22CEABBD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703" y="1624232"/>
            <a:ext cx="3882241" cy="2493960"/>
          </a:xfrm>
          <a:prstGeom prst="rect">
            <a:avLst/>
          </a:prstGeom>
          <a:noFill/>
        </p:spPr>
      </p:pic>
      <p:pic>
        <p:nvPicPr>
          <p:cNvPr id="11" name="Рисунок 10" descr="\\192.168.1.200\rafa\Экологическое-движение-Узбекистана-Здоровая-среда-здоровый-человек-300x300.jpg">
            <a:extLst>
              <a:ext uri="{FF2B5EF4-FFF2-40B4-BE49-F238E27FC236}">
                <a16:creationId xmlns:a16="http://schemas.microsoft.com/office/drawing/2014/main" id="{AC91D78E-C903-4BF4-904B-1A753BE89D6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9" y="866751"/>
            <a:ext cx="953936" cy="91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DA8218-79A5-4289-BCC3-EF1A5FBB1BB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5"/>
          <a:stretch>
            <a:fillRect/>
          </a:stretch>
        </p:blipFill>
        <p:spPr bwMode="auto">
          <a:xfrm>
            <a:off x="561088" y="1038968"/>
            <a:ext cx="2000264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ТПКИТ-лого.jpg">
            <a:extLst>
              <a:ext uri="{FF2B5EF4-FFF2-40B4-BE49-F238E27FC236}">
                <a16:creationId xmlns:a16="http://schemas.microsoft.com/office/drawing/2014/main" id="{6CFECC3A-B373-410F-9DEA-31D401E0033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53" y="844180"/>
            <a:ext cx="1294247" cy="89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hh.kz/employer-logo/409995.png">
            <a:extLst>
              <a:ext uri="{FF2B5EF4-FFF2-40B4-BE49-F238E27FC236}">
                <a16:creationId xmlns:a16="http://schemas.microsoft.com/office/drawing/2014/main" id="{4C6DD836-6F11-46B6-B310-B01255B5FFC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4" y="866751"/>
            <a:ext cx="981470" cy="900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0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2591"/>
            <a:ext cx="90486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Специфика проекта в Республике Узбекистан: </a:t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A51C9A95-4C29-41BE-B168-7990F4B3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32756"/>
            <a:ext cx="8858312" cy="5786478"/>
          </a:xfrm>
        </p:spPr>
        <p:txBody>
          <a:bodyPr/>
          <a:lstStyle/>
          <a:p>
            <a:pPr lvl="0"/>
            <a:r>
              <a:rPr lang="ru-RU" sz="2000" dirty="0"/>
              <a:t>Образование, бизнес и </a:t>
            </a:r>
            <a:r>
              <a:rPr lang="en-US" sz="2000" dirty="0"/>
              <a:t>IT</a:t>
            </a:r>
            <a:r>
              <a:rPr lang="ru-RU" sz="2000" dirty="0"/>
              <a:t>-инновации в</a:t>
            </a:r>
            <a:r>
              <a:rPr lang="en-US" sz="2000" dirty="0"/>
              <a:t> </a:t>
            </a:r>
            <a:r>
              <a:rPr lang="ru-RU" sz="2000" dirty="0"/>
              <a:t>комплексе + решение вопросов занятости молодежи на рынке труда</a:t>
            </a:r>
          </a:p>
          <a:p>
            <a:pPr lvl="0"/>
            <a:r>
              <a:rPr lang="ru-RU" sz="2000" b="1" dirty="0"/>
              <a:t>Партнер </a:t>
            </a:r>
            <a:r>
              <a:rPr lang="en-US" sz="2000" b="1" dirty="0"/>
              <a:t>CAREC</a:t>
            </a:r>
            <a:r>
              <a:rPr lang="ru-RU" sz="2000" b="1" dirty="0"/>
              <a:t> </a:t>
            </a:r>
            <a:r>
              <a:rPr lang="ru-RU" sz="2000" dirty="0"/>
              <a:t>– международная региональная экологическая организация</a:t>
            </a:r>
          </a:p>
          <a:p>
            <a:pPr lvl="0"/>
            <a:r>
              <a:rPr lang="ru-RU" sz="2000" b="1" dirty="0"/>
              <a:t>Приоритетная тематика в образовании</a:t>
            </a:r>
            <a:r>
              <a:rPr lang="en-US" sz="2000" b="1" dirty="0"/>
              <a:t>:</a:t>
            </a:r>
            <a:r>
              <a:rPr lang="ru-RU" sz="2000" b="1" dirty="0"/>
              <a:t> </a:t>
            </a:r>
            <a:r>
              <a:rPr lang="ru-RU" sz="2000" dirty="0"/>
              <a:t>снижение эмиссий СО</a:t>
            </a:r>
            <a:r>
              <a:rPr lang="ru-RU" sz="2000" baseline="-25000" dirty="0"/>
              <a:t>2 , </a:t>
            </a:r>
            <a:r>
              <a:rPr lang="ru-RU" sz="2000" dirty="0"/>
              <a:t> экологичность, зеленые навыки, компетенции педагогов и выпускников.</a:t>
            </a:r>
          </a:p>
          <a:p>
            <a:pPr lvl="0"/>
            <a:r>
              <a:rPr lang="ru-RU" sz="2000" b="1" dirty="0"/>
              <a:t>Сочетание</a:t>
            </a:r>
            <a:r>
              <a:rPr lang="en-US" sz="2000" b="1" dirty="0"/>
              <a:t> </a:t>
            </a:r>
            <a:r>
              <a:rPr lang="ru-RU" sz="2000" b="1" dirty="0"/>
              <a:t>различных подходов – целостное видение:</a:t>
            </a:r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 dirty="0"/>
              <a:t>   </a:t>
            </a:r>
            <a:r>
              <a:rPr lang="en-US" sz="2000" dirty="0"/>
              <a:t> </a:t>
            </a:r>
            <a:r>
              <a:rPr lang="ru-RU" sz="2000" dirty="0"/>
              <a:t>Профессионально-техническое образование – ТПКИТ</a:t>
            </a:r>
            <a:endParaRPr lang="en-US" sz="2000" dirty="0"/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en-US" sz="2000" dirty="0"/>
              <a:t>    IT-</a:t>
            </a:r>
            <a:r>
              <a:rPr lang="ru-RU" sz="2000" dirty="0"/>
              <a:t>инновации – ТПКИТ</a:t>
            </a:r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 dirty="0"/>
              <a:t>    Технический компонент (</a:t>
            </a:r>
            <a:r>
              <a:rPr lang="en-US" sz="2000" dirty="0"/>
              <a:t>HARD</a:t>
            </a:r>
            <a:r>
              <a:rPr lang="ru-RU" sz="2000" dirty="0"/>
              <a:t>) – </a:t>
            </a:r>
            <a:r>
              <a:rPr lang="en-US" sz="2000" dirty="0"/>
              <a:t>Samsung</a:t>
            </a:r>
            <a:endParaRPr lang="ru-RU" sz="2000" dirty="0"/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 dirty="0"/>
              <a:t>   </a:t>
            </a:r>
            <a:r>
              <a:rPr lang="en-US" sz="2000" dirty="0"/>
              <a:t> </a:t>
            </a:r>
            <a:r>
              <a:rPr lang="ru-RU" sz="2000" dirty="0"/>
              <a:t>Бизнес и зеленые рабочие места - </a:t>
            </a:r>
            <a:r>
              <a:rPr lang="en-US" sz="2000" dirty="0"/>
              <a:t>Samsung</a:t>
            </a:r>
            <a:r>
              <a:rPr lang="ru-RU" sz="2000" dirty="0"/>
              <a:t> </a:t>
            </a:r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en-US" sz="2000" dirty="0"/>
              <a:t>    </a:t>
            </a:r>
            <a:r>
              <a:rPr lang="ru-RU" sz="2000" dirty="0"/>
              <a:t>Экологический компонент</a:t>
            </a:r>
            <a:r>
              <a:rPr lang="en-US" sz="2000" dirty="0"/>
              <a:t> - CAREC</a:t>
            </a:r>
            <a:endParaRPr lang="ru-RU" sz="2000" dirty="0"/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 dirty="0"/>
              <a:t>    Подготовка преподавателей для УР</a:t>
            </a:r>
            <a:r>
              <a:rPr lang="en-US" sz="2000" dirty="0"/>
              <a:t> – CAREC, </a:t>
            </a:r>
            <a:r>
              <a:rPr lang="ru-RU" sz="2000" dirty="0"/>
              <a:t>ТПКИТ</a:t>
            </a:r>
            <a:r>
              <a:rPr lang="en-US" sz="2000" dirty="0"/>
              <a:t>, </a:t>
            </a:r>
            <a:r>
              <a:rPr lang="ru-RU" sz="2000" dirty="0" err="1"/>
              <a:t>ЭкоДвижение</a:t>
            </a:r>
            <a:r>
              <a:rPr lang="ru-RU" sz="2000" dirty="0"/>
              <a:t> Узбекистана </a:t>
            </a:r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r>
              <a:rPr lang="ru-RU" sz="2000" dirty="0"/>
              <a:t>Компетенции в использовании «Зеленого Пакета для ЦА»</a:t>
            </a:r>
            <a:r>
              <a:rPr lang="en-US" sz="2000" dirty="0"/>
              <a:t>  </a:t>
            </a:r>
            <a:endParaRPr lang="ru-RU" sz="2000" dirty="0"/>
          </a:p>
          <a:p>
            <a:pPr marL="361950" indent="0">
              <a:buNone/>
              <a:tabLst>
                <a:tab pos="630238" algn="l"/>
              </a:tabLst>
            </a:pPr>
            <a:endParaRPr lang="en-US" sz="2000" dirty="0"/>
          </a:p>
          <a:p>
            <a:pPr marL="361950" indent="0">
              <a:buFont typeface="Wingdings" pitchFamily="2" charset="2"/>
              <a:buChar char="ü"/>
              <a:tabLst>
                <a:tab pos="630238" algn="l"/>
              </a:tabLst>
            </a:pPr>
            <a:endParaRPr lang="ru-RU" sz="2000" dirty="0"/>
          </a:p>
          <a:p>
            <a:pPr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25530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191687" y="238634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84510"/>
            <a:ext cx="89289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I. 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Технический компонент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проекта «Инновационная Сервисная Академия </a:t>
            </a:r>
            <a:r>
              <a:rPr lang="en-US" altLang="ko-KR" sz="2800" b="1" dirty="0">
                <a:solidFill>
                  <a:schemeClr val="accent5">
                    <a:lumMod val="75000"/>
                  </a:schemeClr>
                </a:solidFill>
              </a:rPr>
              <a:t>Samsung</a:t>
            </a:r>
            <a:r>
              <a:rPr lang="ru-RU" altLang="ko-KR" sz="28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6FB71D9-5907-4EC1-9DB5-9BEBC122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78632"/>
            <a:ext cx="4464496" cy="5046712"/>
          </a:xfrm>
        </p:spPr>
        <p:txBody>
          <a:bodyPr>
            <a:normAutofit/>
          </a:bodyPr>
          <a:lstStyle/>
          <a:p>
            <a:r>
              <a:rPr lang="ru-RU" sz="2000" dirty="0"/>
              <a:t>Создание Академии по обслуживанию современной техники </a:t>
            </a:r>
            <a:r>
              <a:rPr lang="en-US" sz="2000" dirty="0"/>
              <a:t>Samsung:</a:t>
            </a:r>
          </a:p>
          <a:p>
            <a:pPr lvl="1"/>
            <a:r>
              <a:rPr lang="ru-RU" sz="1600" dirty="0"/>
              <a:t>Реконструкция здания,</a:t>
            </a:r>
          </a:p>
          <a:p>
            <a:pPr lvl="1"/>
            <a:r>
              <a:rPr lang="ru-RU" sz="1600" dirty="0"/>
              <a:t>установка оборудования для практической работы студентов,</a:t>
            </a:r>
          </a:p>
          <a:p>
            <a:pPr lvl="1"/>
            <a:r>
              <a:rPr lang="ru-RU" sz="1600" dirty="0"/>
              <a:t>Создание условий для получения практических квалификаций по современным </a:t>
            </a:r>
            <a:r>
              <a:rPr lang="en-US" sz="1600" dirty="0"/>
              <a:t>IT</a:t>
            </a:r>
            <a:r>
              <a:rPr lang="ru-RU" sz="1600" dirty="0"/>
              <a:t>-технологиям.</a:t>
            </a:r>
          </a:p>
          <a:p>
            <a:r>
              <a:rPr lang="ru-RU" sz="2000" dirty="0"/>
              <a:t>27 ноября 2015 года -  Открытие и запуск Сервисной Академии </a:t>
            </a:r>
            <a:r>
              <a:rPr lang="en-US" sz="2000" dirty="0"/>
              <a:t>Samsung</a:t>
            </a:r>
            <a:endParaRPr lang="ru-RU" sz="2000" dirty="0"/>
          </a:p>
          <a:p>
            <a:r>
              <a:rPr lang="ru-RU" sz="2000" dirty="0"/>
              <a:t>Практическая деятельность Сервисной Академии </a:t>
            </a:r>
            <a:r>
              <a:rPr lang="en-US" sz="2000" dirty="0"/>
              <a:t>Samsung</a:t>
            </a:r>
            <a:r>
              <a:rPr lang="ru-RU" sz="2000" dirty="0"/>
              <a:t> – с декабря 2015 г. по настоящее время </a:t>
            </a:r>
            <a:endParaRPr lang="en-US" sz="2000" dirty="0"/>
          </a:p>
          <a:p>
            <a:endParaRPr lang="ru-RU" sz="1800" dirty="0"/>
          </a:p>
        </p:txBody>
      </p:sp>
      <p:pic>
        <p:nvPicPr>
          <p:cNvPr id="6" name="Picture 4" descr="C:\Tatiana Shakirova\CA REC\Eco-education\2015 Samsung_Gulija last\16 Visit Gyulia &amp; me toTashkent_17 April 2015\Foto TPKIT\Sent to Samsung\DSC_0164.JPG">
            <a:extLst>
              <a:ext uri="{FF2B5EF4-FFF2-40B4-BE49-F238E27FC236}">
                <a16:creationId xmlns:a16="http://schemas.microsoft.com/office/drawing/2014/main" id="{1E525920-3B99-4D2E-A52F-70E69ED4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02955"/>
            <a:ext cx="4024403" cy="2411582"/>
          </a:xfrm>
          <a:prstGeom prst="rect">
            <a:avLst/>
          </a:prstGeom>
          <a:noFill/>
        </p:spPr>
      </p:pic>
      <p:pic>
        <p:nvPicPr>
          <p:cNvPr id="8" name="Picture 3" descr="C:\Tatiana Shakirova\CA REC\Eco-education\2015 Samsung_Gulija last\16 Visit Gyulia &amp; me toTashkent_17 April 2015\Foto TPKIT\Sent to Samsung\DSC_0099.JPG">
            <a:extLst>
              <a:ext uri="{FF2B5EF4-FFF2-40B4-BE49-F238E27FC236}">
                <a16:creationId xmlns:a16="http://schemas.microsoft.com/office/drawing/2014/main" id="{D681BC24-0B0E-4B24-B542-6CB9813F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57628"/>
            <a:ext cx="3977795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-180528" y="206115"/>
            <a:ext cx="8964488" cy="994122"/>
          </a:xfrm>
        </p:spPr>
        <p:txBody>
          <a:bodyPr>
            <a:noAutofit/>
          </a:bodyPr>
          <a:lstStyle/>
          <a:p>
            <a:br>
              <a:rPr lang="en-US" sz="3000" b="1" dirty="0"/>
            </a:br>
            <a:endParaRPr lang="ru-RU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30" y="503947"/>
            <a:ext cx="927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ТПКИТ ДО реконструкции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35F7A9-BCF3-44AB-AB67-CAC9581BEDA3}"/>
              </a:ext>
            </a:extLst>
          </p:cNvPr>
          <p:cNvGrpSpPr/>
          <p:nvPr/>
        </p:nvGrpSpPr>
        <p:grpSpPr>
          <a:xfrm>
            <a:off x="323528" y="1088722"/>
            <a:ext cx="8670890" cy="5112568"/>
            <a:chOff x="428596" y="928670"/>
            <a:chExt cx="8121769" cy="5663272"/>
          </a:xfrm>
        </p:grpSpPr>
        <p:pic>
          <p:nvPicPr>
            <p:cNvPr id="8" name="Picture 2" descr="C:\Tatiana Shakirova\CA REC\Eco-education\2015 Samsung_Gulija last\16 Visit Gyulia &amp; me toTashkent_17 April 2015\Foto TPKIT\Sent to Samsung\DSC_0180.JPG">
              <a:extLst>
                <a:ext uri="{FF2B5EF4-FFF2-40B4-BE49-F238E27FC236}">
                  <a16:creationId xmlns:a16="http://schemas.microsoft.com/office/drawing/2014/main" id="{4F72BA5F-E832-4575-B956-0AF29DBBA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928670"/>
              <a:ext cx="3764051" cy="2520000"/>
            </a:xfrm>
            <a:prstGeom prst="rect">
              <a:avLst/>
            </a:prstGeom>
            <a:noFill/>
          </p:spPr>
        </p:pic>
        <p:pic>
          <p:nvPicPr>
            <p:cNvPr id="9" name="Picture 4" descr="C:\Tatiana Shakirova\CA REC\Eco-education\2015 Samsung_Gulija last\16 Visit Gyulia &amp; me toTashkent_17 April 2015\Foto TPKIT\Sent to Samsung\DSC_0190.JPG">
              <a:extLst>
                <a:ext uri="{FF2B5EF4-FFF2-40B4-BE49-F238E27FC236}">
                  <a16:creationId xmlns:a16="http://schemas.microsoft.com/office/drawing/2014/main" id="{C67DBFE5-5445-4B28-B1D6-ADEEFEFCE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6314" y="4071942"/>
              <a:ext cx="3764051" cy="2520000"/>
            </a:xfrm>
            <a:prstGeom prst="rect">
              <a:avLst/>
            </a:prstGeom>
            <a:noFill/>
          </p:spPr>
        </p:pic>
        <p:pic>
          <p:nvPicPr>
            <p:cNvPr id="10" name="Picture 5" descr="C:\Tatiana Shakirova\CA REC\Eco-education\2015 Samsung_Gulija last\16 Visit Gyulia &amp; me toTashkent_17 April 2015\Foto TPKIT\Sent to Samsung\DSC_0191.JPG">
              <a:extLst>
                <a:ext uri="{FF2B5EF4-FFF2-40B4-BE49-F238E27FC236}">
                  <a16:creationId xmlns:a16="http://schemas.microsoft.com/office/drawing/2014/main" id="{BA2CA75E-3198-4449-AA98-842F4FEEA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596" y="4000504"/>
              <a:ext cx="3764051" cy="2520000"/>
            </a:xfrm>
            <a:prstGeom prst="rect">
              <a:avLst/>
            </a:prstGeom>
            <a:noFill/>
          </p:spPr>
        </p:pic>
        <p:pic>
          <p:nvPicPr>
            <p:cNvPr id="11" name="Picture 6" descr="C:\Tatiana Shakirova\CA REC\Eco-education\2015 Samsung_Gulija last\16 Visit Gyulia &amp; me toTashkent_17 April 2015\Foto TPKIT\Sent to Samsung\DSC_0192.JPG">
              <a:extLst>
                <a:ext uri="{FF2B5EF4-FFF2-40B4-BE49-F238E27FC236}">
                  <a16:creationId xmlns:a16="http://schemas.microsoft.com/office/drawing/2014/main" id="{92CDE4BB-46CE-416E-B581-B998F9FBA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6" y="928670"/>
              <a:ext cx="3764051" cy="2520000"/>
            </a:xfrm>
            <a:prstGeom prst="rect">
              <a:avLst/>
            </a:prstGeom>
            <a:noFill/>
          </p:spPr>
        </p:pic>
        <p:pic>
          <p:nvPicPr>
            <p:cNvPr id="12" name="Picture 3" descr="C:\Tatiana Shakirova\CA REC\Eco-education\2015 Samsung_Gulija last\16 Visit Gyulia &amp; me toTashkent_17 April 2015\Foto TPKIT\Sent to Samsung\DSC_0187.JPG">
              <a:extLst>
                <a:ext uri="{FF2B5EF4-FFF2-40B4-BE49-F238E27FC236}">
                  <a16:creationId xmlns:a16="http://schemas.microsoft.com/office/drawing/2014/main" id="{2E7D4B26-8DD2-452E-AD7F-3FB9CF250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1736" y="2714620"/>
              <a:ext cx="3764051" cy="2520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58661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782</Words>
  <Application>Microsoft Office PowerPoint</Application>
  <PresentationFormat>Экран (4:3)</PresentationFormat>
  <Paragraphs>96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맑은 고딕</vt:lpstr>
      <vt:lpstr>Arial</vt:lpstr>
      <vt:lpstr>Calibri</vt:lpstr>
      <vt:lpstr>Wingdings</vt:lpstr>
      <vt:lpstr>Тема Office</vt:lpstr>
      <vt:lpstr>  Образование и «зеленые» навыки – проект «Инновационная Академия Samsung в Узбекистане» и Программа Лидерства ЦАПЛ  Татьяна Шакирова, менеджер программы ОУР, РЭЦЦА 11 июля 2017 г.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Mary</dc:creator>
  <cp:lastModifiedBy>Alina Maxatova</cp:lastModifiedBy>
  <cp:revision>289</cp:revision>
  <cp:lastPrinted>2017-05-17T07:16:21Z</cp:lastPrinted>
  <dcterms:created xsi:type="dcterms:W3CDTF">2016-02-05T10:31:41Z</dcterms:created>
  <dcterms:modified xsi:type="dcterms:W3CDTF">2017-07-08T06:15:57Z</dcterms:modified>
</cp:coreProperties>
</file>